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15"/>
  </p:notesMasterIdLst>
  <p:sldIdLst>
    <p:sldId id="256" r:id="rId2"/>
    <p:sldId id="257" r:id="rId3"/>
    <p:sldId id="267" r:id="rId4"/>
    <p:sldId id="259" r:id="rId5"/>
    <p:sldId id="266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8" r:id="rId14"/>
  </p:sldIdLst>
  <p:sldSz cx="12192000" cy="6858000"/>
  <p:notesSz cx="6797675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5A206-380D-4E10-B1EA-C63AF3EAF367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3488"/>
            <a:ext cx="5918200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48163"/>
            <a:ext cx="543814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45659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1286"/>
            <a:ext cx="2945659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607C-3EF7-4E8D-817F-9FD6F6091E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2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9607C-3EF7-4E8D-817F-9FD6F6091EB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607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601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8495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718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5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03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55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65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44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248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030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580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F6A84BD-9E47-4622-8109-1A7788C4D04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92BC346-5E35-47A2-9B18-D9D1ACFCA2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960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NADANÍ A MIMOŘÁDNĚ NADANÍ ŽÁCI</a:t>
            </a:r>
            <a:br>
              <a:rPr lang="cs-CZ" sz="4000" dirty="0" smtClean="0"/>
            </a:b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éče v PPP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16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839"/>
            <a:ext cx="9875520" cy="150421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558141"/>
            <a:ext cx="9872871" cy="5537860"/>
          </a:xfrm>
        </p:spPr>
        <p:txBody>
          <a:bodyPr/>
          <a:lstStyle/>
          <a:p>
            <a:pPr marL="45720" indent="0"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HODNOCENÍ </a:t>
            </a:r>
            <a:r>
              <a:rPr lang="cs-CZ" b="1" dirty="0">
                <a:solidFill>
                  <a:schemeClr val="tx1"/>
                </a:solidFill>
              </a:rPr>
              <a:t>ŽÁKA</a:t>
            </a:r>
            <a:endParaRPr lang="cs-CZ" dirty="0">
              <a:solidFill>
                <a:schemeClr val="tx1"/>
              </a:solidFill>
            </a:endParaRPr>
          </a:p>
          <a:p>
            <a:pPr lvl="0" algn="just"/>
            <a:r>
              <a:rPr lang="cs-CZ" b="1" dirty="0">
                <a:solidFill>
                  <a:schemeClr val="tx1"/>
                </a:solidFill>
              </a:rPr>
              <a:t>Formativní hodnocení</a:t>
            </a:r>
            <a:r>
              <a:rPr lang="cs-CZ" dirty="0">
                <a:solidFill>
                  <a:schemeClr val="tx1"/>
                </a:solidFill>
              </a:rPr>
              <a:t> -  směřující k zpětnovazební podpoře efektivního učení žáků, podporuje rozvoj autonomního hodnocení.</a:t>
            </a:r>
          </a:p>
          <a:p>
            <a:pPr lvl="0" algn="just"/>
            <a:r>
              <a:rPr lang="cs-CZ" b="1" dirty="0" err="1">
                <a:solidFill>
                  <a:schemeClr val="tx1"/>
                </a:solidFill>
              </a:rPr>
              <a:t>Sumativní</a:t>
            </a:r>
            <a:r>
              <a:rPr lang="cs-CZ" b="1" dirty="0">
                <a:solidFill>
                  <a:schemeClr val="tx1"/>
                </a:solidFill>
              </a:rPr>
              <a:t> hodnocení</a:t>
            </a:r>
            <a:r>
              <a:rPr lang="cs-CZ" dirty="0">
                <a:solidFill>
                  <a:schemeClr val="tx1"/>
                </a:solidFill>
              </a:rPr>
              <a:t> - zohledňuje jak omezení žáka, tak jeho pokroky ve vzdělávání.</a:t>
            </a:r>
          </a:p>
          <a:p>
            <a:pPr lvl="0" algn="just"/>
            <a:r>
              <a:rPr lang="cs-CZ" b="1" dirty="0">
                <a:solidFill>
                  <a:schemeClr val="tx1"/>
                </a:solidFill>
              </a:rPr>
              <a:t>Kriteriální úpravy hodnocení</a:t>
            </a:r>
            <a:r>
              <a:rPr lang="cs-CZ" dirty="0">
                <a:solidFill>
                  <a:schemeClr val="tx1"/>
                </a:solidFill>
              </a:rPr>
              <a:t> – využívá slovní hodnocení, formativní i </a:t>
            </a:r>
            <a:r>
              <a:rPr lang="cs-CZ" dirty="0" err="1">
                <a:solidFill>
                  <a:schemeClr val="tx1"/>
                </a:solidFill>
              </a:rPr>
              <a:t>sumativní</a:t>
            </a:r>
            <a:r>
              <a:rPr lang="cs-CZ" dirty="0">
                <a:solidFill>
                  <a:schemeClr val="tx1"/>
                </a:solidFill>
              </a:rPr>
              <a:t> hodnocení žáka, podporuje sebehodnocení žáka.</a:t>
            </a:r>
          </a:p>
          <a:p>
            <a:pPr algn="just"/>
            <a:endParaRPr lang="cs-CZ" dirty="0" smtClean="0">
              <a:solidFill>
                <a:schemeClr val="tx1"/>
              </a:solidFill>
            </a:endParaRPr>
          </a:p>
          <a:p>
            <a:pPr algn="just"/>
            <a:r>
              <a:rPr lang="cs-CZ" dirty="0" smtClean="0">
                <a:solidFill>
                  <a:schemeClr val="tx1"/>
                </a:solidFill>
              </a:rPr>
              <a:t>Tato hodnocení se využívají tehdy, když učitelé chtějí zjistit, zda žák novou látku ovládá, zda žák dobře naplňuje vzdělávací cíle, jak zvládá řešení problémů, kritické a kreativní myšlení. Cílem je, aby žáci mohli ukázat rozsah toho, co znají, případně čemu nerozumí a k dalšímu směřování jejich vzdělávání.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98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5719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1282535"/>
            <a:ext cx="9872871" cy="4813465"/>
          </a:xfrm>
        </p:spPr>
        <p:txBody>
          <a:bodyPr/>
          <a:lstStyle/>
          <a:p>
            <a:endParaRPr lang="cs-CZ" dirty="0"/>
          </a:p>
          <a:p>
            <a:pPr marL="45720" indent="0">
              <a:buNone/>
            </a:pPr>
            <a:r>
              <a:rPr lang="cs-CZ" b="1" dirty="0">
                <a:solidFill>
                  <a:schemeClr val="tx1"/>
                </a:solidFill>
              </a:rPr>
              <a:t>PERSONÁLNÍ </a:t>
            </a:r>
            <a:r>
              <a:rPr lang="cs-CZ" b="1" dirty="0" smtClean="0">
                <a:solidFill>
                  <a:schemeClr val="tx1"/>
                </a:solidFill>
              </a:rPr>
              <a:t>ZAJIŠTĚNÍ VZDĚLÁVÁNÍ</a:t>
            </a:r>
            <a:r>
              <a:rPr lang="cs-CZ" b="1" dirty="0">
                <a:solidFill>
                  <a:schemeClr val="tx1"/>
                </a:solidFill>
              </a:rPr>
              <a:t>	</a:t>
            </a:r>
            <a:endParaRPr lang="cs-CZ" dirty="0">
              <a:solidFill>
                <a:schemeClr val="tx1"/>
              </a:solidFill>
            </a:endParaRPr>
          </a:p>
          <a:p>
            <a:pPr algn="just"/>
            <a:r>
              <a:rPr lang="cs-CZ" dirty="0">
                <a:solidFill>
                  <a:schemeClr val="tx1"/>
                </a:solidFill>
              </a:rPr>
              <a:t>2.st.: - Zajištění </a:t>
            </a:r>
            <a:r>
              <a:rPr lang="cs-CZ" dirty="0" smtClean="0">
                <a:solidFill>
                  <a:schemeClr val="tx1"/>
                </a:solidFill>
              </a:rPr>
              <a:t>mentora z</a:t>
            </a:r>
            <a:r>
              <a:rPr lang="cs-CZ" dirty="0">
                <a:solidFill>
                  <a:schemeClr val="tx1"/>
                </a:solidFill>
              </a:rPr>
              <a:t> řad pedagogů </a:t>
            </a:r>
            <a:r>
              <a:rPr lang="cs-CZ" dirty="0" smtClean="0">
                <a:solidFill>
                  <a:schemeClr val="tx1"/>
                </a:solidFill>
              </a:rPr>
              <a:t>školy.</a:t>
            </a:r>
            <a:endParaRPr lang="cs-CZ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cs-CZ" dirty="0" smtClean="0">
                <a:solidFill>
                  <a:schemeClr val="tx1"/>
                </a:solidFill>
              </a:rPr>
              <a:t>               </a:t>
            </a:r>
            <a:r>
              <a:rPr lang="cs-CZ" dirty="0">
                <a:solidFill>
                  <a:schemeClr val="tx1"/>
                </a:solidFill>
              </a:rPr>
              <a:t>- Zapojení externích mentorů (odborníci z oblasti zájmů žáka</a:t>
            </a:r>
            <a:r>
              <a:rPr lang="cs-CZ" dirty="0" smtClean="0">
                <a:solidFill>
                  <a:schemeClr val="tx1"/>
                </a:solidFill>
              </a:rPr>
              <a:t>).</a:t>
            </a:r>
            <a:endParaRPr lang="cs-CZ" dirty="0">
              <a:solidFill>
                <a:schemeClr val="tx1"/>
              </a:solidFill>
            </a:endParaRPr>
          </a:p>
          <a:p>
            <a:pPr algn="just"/>
            <a:r>
              <a:rPr lang="cs-CZ" dirty="0">
                <a:solidFill>
                  <a:schemeClr val="tx1"/>
                </a:solidFill>
              </a:rPr>
              <a:t>3.st.:  - Podpora odborných stáží a praxí ve vědeckých </a:t>
            </a:r>
            <a:r>
              <a:rPr lang="cs-CZ" dirty="0" smtClean="0">
                <a:solidFill>
                  <a:schemeClr val="tx1"/>
                </a:solidFill>
              </a:rPr>
              <a:t>institucích </a:t>
            </a:r>
            <a:r>
              <a:rPr lang="cs-CZ" dirty="0">
                <a:solidFill>
                  <a:schemeClr val="tx1"/>
                </a:solidFill>
              </a:rPr>
              <a:t>a </a:t>
            </a:r>
            <a:r>
              <a:rPr lang="cs-CZ" dirty="0" smtClean="0">
                <a:solidFill>
                  <a:schemeClr val="tx1"/>
                </a:solidFill>
              </a:rPr>
              <a:t>dalších </a:t>
            </a:r>
            <a:r>
              <a:rPr lang="cs-CZ" dirty="0" err="1" smtClean="0">
                <a:solidFill>
                  <a:schemeClr val="tx1"/>
                </a:solidFill>
              </a:rPr>
              <a:t>prac</a:t>
            </a:r>
            <a:r>
              <a:rPr lang="cs-CZ" dirty="0" smtClean="0">
                <a:solidFill>
                  <a:schemeClr val="tx1"/>
                </a:solidFill>
              </a:rPr>
              <a:t>. </a:t>
            </a:r>
          </a:p>
          <a:p>
            <a:pPr marL="45720" indent="0" algn="just">
              <a:buNone/>
            </a:pP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	- </a:t>
            </a:r>
            <a:r>
              <a:rPr lang="cs-CZ" dirty="0">
                <a:solidFill>
                  <a:schemeClr val="tx1"/>
                </a:solidFill>
              </a:rPr>
              <a:t>Zapojení externích mentorů z odborných vědeckých pracovišť a firem.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4.st.: - Podpora </a:t>
            </a:r>
            <a:r>
              <a:rPr lang="cs-CZ" dirty="0" err="1" smtClean="0">
                <a:solidFill>
                  <a:schemeClr val="tx1"/>
                </a:solidFill>
              </a:rPr>
              <a:t>odb</a:t>
            </a:r>
            <a:r>
              <a:rPr lang="cs-CZ" dirty="0" smtClean="0">
                <a:solidFill>
                  <a:schemeClr val="tx1"/>
                </a:solidFill>
              </a:rPr>
              <a:t>. </a:t>
            </a:r>
            <a:r>
              <a:rPr lang="cs-CZ" dirty="0">
                <a:solidFill>
                  <a:schemeClr val="tx1"/>
                </a:solidFill>
              </a:rPr>
              <a:t>stáží a praxí v zahraničních </a:t>
            </a:r>
            <a:r>
              <a:rPr lang="cs-CZ" dirty="0" smtClean="0">
                <a:solidFill>
                  <a:schemeClr val="tx1"/>
                </a:solidFill>
              </a:rPr>
              <a:t>věd institucích </a:t>
            </a:r>
            <a:r>
              <a:rPr lang="cs-CZ" dirty="0">
                <a:solidFill>
                  <a:schemeClr val="tx1"/>
                </a:solidFill>
              </a:rPr>
              <a:t>a dalších </a:t>
            </a:r>
            <a:r>
              <a:rPr lang="cs-CZ" dirty="0" err="1" smtClean="0">
                <a:solidFill>
                  <a:schemeClr val="tx1"/>
                </a:solidFill>
              </a:rPr>
              <a:t>prac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cs-CZ" dirty="0">
                <a:solidFill>
                  <a:schemeClr val="tx1"/>
                </a:solidFill>
              </a:rPr>
              <a:t>	</a:t>
            </a:r>
            <a:r>
              <a:rPr lang="cs-CZ" dirty="0" smtClean="0">
                <a:solidFill>
                  <a:schemeClr val="tx1"/>
                </a:solidFill>
              </a:rPr>
              <a:t>- </a:t>
            </a:r>
            <a:r>
              <a:rPr lang="cs-CZ" dirty="0">
                <a:solidFill>
                  <a:schemeClr val="tx1"/>
                </a:solidFill>
              </a:rPr>
              <a:t>Zapojení </a:t>
            </a:r>
            <a:r>
              <a:rPr lang="cs-CZ" dirty="0" err="1" smtClean="0">
                <a:solidFill>
                  <a:schemeClr val="tx1"/>
                </a:solidFill>
              </a:rPr>
              <a:t>exter</a:t>
            </a:r>
            <a:r>
              <a:rPr lang="cs-CZ" dirty="0" smtClean="0">
                <a:solidFill>
                  <a:schemeClr val="tx1"/>
                </a:solidFill>
              </a:rPr>
              <a:t>. </a:t>
            </a:r>
            <a:r>
              <a:rPr lang="cs-CZ" dirty="0">
                <a:solidFill>
                  <a:schemeClr val="tx1"/>
                </a:solidFill>
              </a:rPr>
              <a:t>mentorů ze zahraničních </a:t>
            </a:r>
            <a:r>
              <a:rPr lang="cs-CZ" dirty="0" smtClean="0">
                <a:solidFill>
                  <a:schemeClr val="tx1"/>
                </a:solidFill>
              </a:rPr>
              <a:t>odbor. </a:t>
            </a:r>
            <a:r>
              <a:rPr lang="cs-CZ" dirty="0">
                <a:solidFill>
                  <a:schemeClr val="tx1"/>
                </a:solidFill>
              </a:rPr>
              <a:t>vědeckých </a:t>
            </a:r>
            <a:r>
              <a:rPr lang="cs-CZ" dirty="0" err="1" smtClean="0">
                <a:solidFill>
                  <a:schemeClr val="tx1"/>
                </a:solidFill>
              </a:rPr>
              <a:t>prac</a:t>
            </a:r>
            <a:r>
              <a:rPr lang="cs-CZ" dirty="0" smtClean="0">
                <a:solidFill>
                  <a:schemeClr val="tx1"/>
                </a:solidFill>
              </a:rPr>
              <a:t>. a firem.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02919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5649" y="905493"/>
            <a:ext cx="9872871" cy="5091546"/>
          </a:xfrm>
        </p:spPr>
        <p:txBody>
          <a:bodyPr/>
          <a:lstStyle/>
          <a:p>
            <a:pPr marL="45720" indent="0">
              <a:buNone/>
            </a:pPr>
            <a:endParaRPr lang="cs-CZ" dirty="0"/>
          </a:p>
          <a:p>
            <a:pPr marL="45720" indent="0"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POMŮCKY PRO NŽ a MNŽ dle Vyhlášky č. 27:</a:t>
            </a:r>
            <a:endParaRPr lang="cs-CZ" b="1" dirty="0">
              <a:solidFill>
                <a:schemeClr val="tx1"/>
              </a:solidFill>
            </a:endParaRPr>
          </a:p>
          <a:p>
            <a:pPr algn="just"/>
            <a:r>
              <a:rPr lang="cs-CZ" b="1" dirty="0">
                <a:solidFill>
                  <a:schemeClr val="tx1"/>
                </a:solidFill>
              </a:rPr>
              <a:t>2.st</a:t>
            </a:r>
            <a:r>
              <a:rPr lang="cs-CZ" dirty="0">
                <a:solidFill>
                  <a:schemeClr val="tx1"/>
                </a:solidFill>
              </a:rPr>
              <a:t>.: - </a:t>
            </a:r>
            <a:r>
              <a:rPr lang="cs-CZ" dirty="0" smtClean="0">
                <a:solidFill>
                  <a:schemeClr val="tx1"/>
                </a:solidFill>
              </a:rPr>
              <a:t>Pomůcky pro </a:t>
            </a:r>
            <a:r>
              <a:rPr lang="cs-CZ" dirty="0">
                <a:solidFill>
                  <a:schemeClr val="tx1"/>
                </a:solidFill>
              </a:rPr>
              <a:t>podporu zájmu o  tvořivé a badatelské </a:t>
            </a:r>
            <a:r>
              <a:rPr lang="cs-CZ" dirty="0" smtClean="0">
                <a:solidFill>
                  <a:schemeClr val="tx1"/>
                </a:solidFill>
              </a:rPr>
              <a:t>aktivity.</a:t>
            </a:r>
            <a:endParaRPr lang="cs-CZ" dirty="0">
              <a:solidFill>
                <a:schemeClr val="tx1"/>
              </a:solidFill>
            </a:endParaRPr>
          </a:p>
          <a:p>
            <a:pPr algn="just"/>
            <a:r>
              <a:rPr lang="cs-CZ" b="1" dirty="0">
                <a:solidFill>
                  <a:schemeClr val="tx1"/>
                </a:solidFill>
              </a:rPr>
              <a:t>3.st.</a:t>
            </a:r>
            <a:r>
              <a:rPr lang="cs-CZ" dirty="0">
                <a:solidFill>
                  <a:schemeClr val="tx1"/>
                </a:solidFill>
              </a:rPr>
              <a:t>: - </a:t>
            </a:r>
            <a:r>
              <a:rPr lang="cs-CZ" dirty="0" smtClean="0">
                <a:solidFill>
                  <a:schemeClr val="tx1"/>
                </a:solidFill>
              </a:rPr>
              <a:t>Pro </a:t>
            </a:r>
            <a:r>
              <a:rPr lang="cs-CZ" dirty="0">
                <a:solidFill>
                  <a:schemeClr val="tx1"/>
                </a:solidFill>
              </a:rPr>
              <a:t>žáky, kteří již aktivně prokazují zájem o svůj odborný růst tím, že jsou </a:t>
            </a:r>
            <a:r>
              <a:rPr lang="cs-CZ" dirty="0" smtClean="0">
                <a:solidFill>
                  <a:schemeClr val="tx1"/>
                </a:solidFill>
              </a:rPr>
              <a:t>zapojeni do </a:t>
            </a:r>
            <a:r>
              <a:rPr lang="cs-CZ" dirty="0">
                <a:solidFill>
                  <a:schemeClr val="tx1"/>
                </a:solidFill>
              </a:rPr>
              <a:t>tvořivých, </a:t>
            </a:r>
            <a:r>
              <a:rPr lang="cs-CZ" dirty="0" smtClean="0">
                <a:solidFill>
                  <a:schemeClr val="tx1"/>
                </a:solidFill>
              </a:rPr>
              <a:t>badatelských</a:t>
            </a:r>
            <a:r>
              <a:rPr lang="cs-CZ" dirty="0">
                <a:solidFill>
                  <a:schemeClr val="tx1"/>
                </a:solidFill>
              </a:rPr>
              <a:t>, studijních, výzkumných nebo experimentálních aktivit (</a:t>
            </a:r>
            <a:r>
              <a:rPr lang="cs-CZ" dirty="0" err="1">
                <a:solidFill>
                  <a:schemeClr val="tx1"/>
                </a:solidFill>
              </a:rPr>
              <a:t>Talnet</a:t>
            </a:r>
            <a:r>
              <a:rPr lang="cs-CZ" dirty="0">
                <a:solidFill>
                  <a:schemeClr val="tx1"/>
                </a:solidFill>
              </a:rPr>
              <a:t>, soutěže, olympiády, odborně zaměřené volnočasové </a:t>
            </a:r>
            <a:r>
              <a:rPr lang="cs-CZ" dirty="0" smtClean="0">
                <a:solidFill>
                  <a:schemeClr val="tx1"/>
                </a:solidFill>
              </a:rPr>
              <a:t>aktivity).</a:t>
            </a:r>
            <a:endParaRPr lang="cs-CZ" dirty="0">
              <a:solidFill>
                <a:schemeClr val="tx1"/>
              </a:solidFill>
            </a:endParaRPr>
          </a:p>
          <a:p>
            <a:pPr algn="just"/>
            <a:r>
              <a:rPr lang="cs-CZ" b="1" dirty="0">
                <a:solidFill>
                  <a:schemeClr val="tx1"/>
                </a:solidFill>
              </a:rPr>
              <a:t>4.st.</a:t>
            </a:r>
            <a:r>
              <a:rPr lang="cs-CZ" dirty="0">
                <a:solidFill>
                  <a:schemeClr val="tx1"/>
                </a:solidFill>
              </a:rPr>
              <a:t>: - </a:t>
            </a:r>
            <a:r>
              <a:rPr lang="cs-CZ" dirty="0" smtClean="0">
                <a:solidFill>
                  <a:schemeClr val="tx1"/>
                </a:solidFill>
              </a:rPr>
              <a:t>MNŽ</a:t>
            </a:r>
            <a:r>
              <a:rPr lang="cs-CZ" dirty="0">
                <a:solidFill>
                  <a:schemeClr val="tx1"/>
                </a:solidFill>
              </a:rPr>
              <a:t>, kteří realizují tvořivé, badatelské, výzkumné nebo experimentální aktivity s již prokázanými mimořádnými výsledky. </a:t>
            </a:r>
            <a:endParaRPr lang="cs-CZ" dirty="0" smtClean="0">
              <a:solidFill>
                <a:schemeClr val="tx1"/>
              </a:solidFill>
            </a:endParaRPr>
          </a:p>
          <a:p>
            <a:pPr algn="just"/>
            <a:endParaRPr lang="cs-CZ" dirty="0">
              <a:solidFill>
                <a:schemeClr val="tx1"/>
              </a:solidFill>
            </a:endParaRPr>
          </a:p>
          <a:p>
            <a:pPr algn="just"/>
            <a:r>
              <a:rPr lang="cs-CZ" dirty="0">
                <a:solidFill>
                  <a:schemeClr val="tx1"/>
                </a:solidFill>
              </a:rPr>
              <a:t>Pomůcky </a:t>
            </a:r>
            <a:r>
              <a:rPr lang="cs-CZ" b="1" dirty="0">
                <a:solidFill>
                  <a:schemeClr val="tx1"/>
                </a:solidFill>
              </a:rPr>
              <a:t>3. a 4.st</a:t>
            </a:r>
            <a:r>
              <a:rPr lang="cs-CZ" dirty="0">
                <a:solidFill>
                  <a:schemeClr val="tx1"/>
                </a:solidFill>
              </a:rPr>
              <a:t>. jsou poskytovány dlouhodobě s možností opakování na základě vyhodnocení jejich účinnosti a aktuálních potřeb žáka.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flipV="1">
            <a:off x="1143000" y="534390"/>
            <a:ext cx="9875520" cy="75210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950026"/>
            <a:ext cx="9872871" cy="5145974"/>
          </a:xfrm>
        </p:spPr>
        <p:txBody>
          <a:bodyPr/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marL="45720" indent="0" algn="ctr">
              <a:buNone/>
            </a:pPr>
            <a:r>
              <a:rPr lang="cs-CZ" sz="9600" dirty="0" smtClean="0"/>
              <a:t>DĚKUJI ZA </a:t>
            </a:r>
            <a:r>
              <a:rPr lang="cs-CZ" sz="9600" dirty="0" smtClean="0"/>
              <a:t>POZORNOST</a:t>
            </a:r>
          </a:p>
          <a:p>
            <a:pPr marL="45720" indent="0" algn="ctr">
              <a:buNone/>
            </a:pPr>
            <a:endParaRPr lang="cs-CZ" sz="3200" dirty="0" smtClean="0"/>
          </a:p>
          <a:p>
            <a:pPr marL="45720" indent="0" algn="ctr">
              <a:buNone/>
            </a:pPr>
            <a:r>
              <a:rPr lang="cs-CZ" sz="3200" dirty="0" smtClean="0"/>
              <a:t>Mgr. Marcela </a:t>
            </a:r>
            <a:r>
              <a:rPr lang="cs-CZ" sz="3200" dirty="0" err="1" smtClean="0"/>
              <a:t>Hliváková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8306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244" y="562099"/>
            <a:ext cx="9875520" cy="1159823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STATISTIKA NADANÝCH ŽÁKŮ</a:t>
            </a:r>
            <a:endParaRPr lang="cs-CZ" dirty="0">
              <a:solidFill>
                <a:schemeClr val="tx1"/>
              </a:solidFill>
            </a:endParaRP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906127"/>
              </p:ext>
            </p:extLst>
          </p:nvPr>
        </p:nvGraphicFramePr>
        <p:xfrm>
          <a:off x="2161169" y="2220686"/>
          <a:ext cx="7411670" cy="3103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8332"/>
                <a:gridCol w="1624275"/>
                <a:gridCol w="1733805"/>
                <a:gridCol w="1735258"/>
              </a:tblGrid>
              <a:tr h="4649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KRAJ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2015/16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2016/17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2017/18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Karlovarský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45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27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53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Liberecký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25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21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27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Ústecký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140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121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131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Pardubický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17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26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34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Praha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Jihomoravský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237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226</a:t>
                      </a:r>
                      <a:endParaRPr lang="cs-CZ" sz="2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248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285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372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273</a:t>
                      </a:r>
                      <a:endParaRPr lang="cs-CZ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61257" y="-52251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819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flipV="1">
            <a:off x="1143000" y="563881"/>
            <a:ext cx="9875520" cy="45719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712519"/>
            <a:ext cx="9872871" cy="5383481"/>
          </a:xfrm>
        </p:spPr>
        <p:txBody>
          <a:bodyPr/>
          <a:lstStyle/>
          <a:p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INTELEKTOVĚ NADANÝ ŽÁK – má dispozice k dosahování vynikajících výsledků ve škole nebo v akademické </a:t>
            </a:r>
            <a:r>
              <a:rPr lang="cs-CZ" dirty="0">
                <a:solidFill>
                  <a:schemeClr val="tx1"/>
                </a:solidFill>
              </a:rPr>
              <a:t>oblasti, </a:t>
            </a:r>
            <a:r>
              <a:rPr lang="cs-CZ" dirty="0" smtClean="0">
                <a:solidFill>
                  <a:schemeClr val="tx1"/>
                </a:solidFill>
              </a:rPr>
              <a:t>může se </a:t>
            </a:r>
            <a:r>
              <a:rPr lang="cs-CZ" dirty="0">
                <a:solidFill>
                  <a:schemeClr val="tx1"/>
                </a:solidFill>
              </a:rPr>
              <a:t>projevit obecně ve většině oblastí, nebo izolovaně pro určitou vědní </a:t>
            </a:r>
            <a:r>
              <a:rPr lang="cs-CZ" dirty="0" smtClean="0">
                <a:solidFill>
                  <a:schemeClr val="tx1"/>
                </a:solidFill>
              </a:rPr>
              <a:t>oblast</a:t>
            </a:r>
          </a:p>
          <a:p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BYSTRÝ ŽÁK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AKCELEROVANÝ VÝVOJ – celkový nebo jen v určité oblasti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NADANÝ ŽÁK – IQ od 120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MIMOŘÁDNĚ NADANÝ ŽÁK – IQ od 130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49184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1"/>
                </a:solidFill>
              </a:rPr>
              <a:t>JAK PROBÍHÁ INDENTIFIKACE  NŽ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5649" y="985652"/>
            <a:ext cx="9872871" cy="4314701"/>
          </a:xfrm>
        </p:spPr>
        <p:txBody>
          <a:bodyPr>
            <a:normAutofit/>
          </a:bodyPr>
          <a:lstStyle/>
          <a:p>
            <a:endParaRPr lang="cs-CZ" dirty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Identifikace     - rodiče</a:t>
            </a:r>
          </a:p>
          <a:p>
            <a:pPr marL="45720" indent="0">
              <a:buNone/>
            </a:pPr>
            <a:r>
              <a:rPr lang="cs-CZ" dirty="0" smtClean="0">
                <a:solidFill>
                  <a:schemeClr val="tx1"/>
                </a:solidFill>
              </a:rPr>
              <a:t>                                 - škola – IDENA – Posuzovací škály didaktických testů k vyhledávání     </a:t>
            </a:r>
          </a:p>
          <a:p>
            <a:pPr marL="45720" indent="0">
              <a:buNone/>
            </a:pPr>
            <a:r>
              <a:rPr lang="cs-CZ" dirty="0" smtClean="0">
                <a:solidFill>
                  <a:schemeClr val="tx1"/>
                </a:solidFill>
              </a:rPr>
              <a:t>		    nadaných žáků, vydal NÚV Praha</a:t>
            </a:r>
          </a:p>
          <a:p>
            <a:pPr marL="45720" indent="0">
              <a:buNone/>
            </a:pPr>
            <a:r>
              <a:rPr lang="cs-CZ" dirty="0">
                <a:solidFill>
                  <a:schemeClr val="tx1"/>
                </a:solidFill>
              </a:rPr>
              <a:t>	 </a:t>
            </a:r>
            <a:r>
              <a:rPr lang="cs-CZ" dirty="0" smtClean="0">
                <a:solidFill>
                  <a:schemeClr val="tx1"/>
                </a:solidFill>
              </a:rPr>
              <a:t>                 - náhodná identifikace během klasického vyšetření v PPP</a:t>
            </a:r>
          </a:p>
          <a:p>
            <a:pPr marL="45720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V PPP vyšetření - psychologické – posouzení intelektových schopností</a:t>
            </a:r>
          </a:p>
          <a:p>
            <a:pPr marL="45720" indent="0">
              <a:buNone/>
            </a:pPr>
            <a:r>
              <a:rPr lang="cs-CZ" dirty="0">
                <a:solidFill>
                  <a:schemeClr val="tx1"/>
                </a:solidFill>
              </a:rPr>
              <a:t>	</a:t>
            </a:r>
            <a:r>
              <a:rPr lang="cs-CZ" dirty="0" smtClean="0">
                <a:solidFill>
                  <a:schemeClr val="tx1"/>
                </a:solidFill>
              </a:rPr>
              <a:t>	     - speciálně pedagogické – posouzení školních dovedností</a:t>
            </a:r>
          </a:p>
        </p:txBody>
      </p:sp>
    </p:spTree>
    <p:extLst>
      <p:ext uri="{BB962C8B-B14F-4D97-AF65-F5344CB8AC3E}">
        <p14:creationId xmlns:p14="http://schemas.microsoft.com/office/powerpoint/2010/main" val="31562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01683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/>
                </a:solidFill>
              </a:rPr>
              <a:t>PRŮBĚH VYŠETŘENÍ V PPP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1211283"/>
            <a:ext cx="9872871" cy="4884717"/>
          </a:xfrm>
        </p:spPr>
        <p:txBody>
          <a:bodyPr/>
          <a:lstStyle/>
          <a:p>
            <a:endParaRPr lang="cs-CZ" dirty="0" smtClean="0">
              <a:solidFill>
                <a:schemeClr val="tx1"/>
              </a:solidFill>
            </a:endParaRPr>
          </a:p>
          <a:p>
            <a:r>
              <a:rPr lang="cs-CZ" smtClean="0">
                <a:solidFill>
                  <a:schemeClr val="tx1"/>
                </a:solidFill>
              </a:rPr>
              <a:t>ANAMNESTICKÉ ÚDAJE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POSOUZENÍ ŠKOLNÍCH VÝSLEDKŮ, INFORMACÍ ZE ŠKOLY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VYŠETŘENÍ PSYCHOLOGICKÉ – intelektové schopnosti (verbální i názorová oblast), zjištění případných oslabení (pozornosti, </a:t>
            </a:r>
            <a:r>
              <a:rPr lang="cs-CZ" dirty="0" err="1" smtClean="0">
                <a:solidFill>
                  <a:schemeClr val="tx1"/>
                </a:solidFill>
              </a:rPr>
              <a:t>grafomotoriky</a:t>
            </a:r>
            <a:r>
              <a:rPr lang="cs-CZ" dirty="0" smtClean="0">
                <a:solidFill>
                  <a:schemeClr val="tx1"/>
                </a:solidFill>
              </a:rPr>
              <a:t>, pomalé tempo…)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VYŠETŘENÍ SPECIÁLNĚ PEDAGOGICKÉ – posouzení úrovně školních dovedností, srovnání s věkovými normami, zjištění případných oslabení (především na 1.st ZŠ)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KONZULTACE SE ZÁKONNÝM ZÁSTUPCEM I ŽÁKEM – možnosti úprav vzdělávání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KONZULTACE SE ŠKOLOU – hledání optimálního způsobu vzdělávání pro konkrétního žáka, jeho specifických schopností, možnosti školy…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71699"/>
          </a:xfrm>
        </p:spPr>
        <p:txBody>
          <a:bodyPr>
            <a:normAutofit/>
          </a:bodyPr>
          <a:lstStyle/>
          <a:p>
            <a:pPr algn="just"/>
            <a:r>
              <a:rPr lang="cs-CZ" sz="3200" dirty="0" smtClean="0">
                <a:solidFill>
                  <a:schemeClr val="tx1"/>
                </a:solidFill>
              </a:rPr>
              <a:t>VZDĚLÁVÁNÍ NŽ dle Vyhlášky č. 27 o vzdělávání žáků se speciálními vzdělávacími potřebami a žáků nadaných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dirty="0" smtClean="0">
                <a:solidFill>
                  <a:schemeClr val="tx1"/>
                </a:solidFill>
              </a:rPr>
              <a:t>ČÁST ČTVRTÁ – </a:t>
            </a:r>
            <a:r>
              <a:rPr lang="cs-CZ" b="1" dirty="0" smtClean="0">
                <a:solidFill>
                  <a:schemeClr val="tx1"/>
                </a:solidFill>
              </a:rPr>
              <a:t>VZDĚLÁVÁNÍ NADANÝCH ŽÁKŮ</a:t>
            </a:r>
          </a:p>
          <a:p>
            <a:pPr algn="just"/>
            <a:r>
              <a:rPr lang="cs-CZ" dirty="0" smtClean="0">
                <a:solidFill>
                  <a:schemeClr val="tx1"/>
                </a:solidFill>
              </a:rPr>
              <a:t>§ </a:t>
            </a:r>
            <a:r>
              <a:rPr lang="cs-CZ" dirty="0" smtClean="0">
                <a:solidFill>
                  <a:schemeClr val="tx1"/>
                </a:solidFill>
              </a:rPr>
              <a:t>27  - pro NŽ může ŘŠ vytvářet skupiny, ve </a:t>
            </a:r>
            <a:r>
              <a:rPr lang="cs-CZ" dirty="0" err="1" smtClean="0">
                <a:solidFill>
                  <a:schemeClr val="tx1"/>
                </a:solidFill>
              </a:rPr>
              <a:t>kt</a:t>
            </a:r>
            <a:r>
              <a:rPr lang="cs-CZ" dirty="0" smtClean="0">
                <a:solidFill>
                  <a:schemeClr val="tx1"/>
                </a:solidFill>
              </a:rPr>
              <a:t>. se vzdělávají žáci stejných nebo 	   různých ročníků školy v některých předmětech</a:t>
            </a:r>
          </a:p>
          <a:p>
            <a:pPr marL="45720" indent="0" algn="just">
              <a:buNone/>
            </a:pP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          - NŽ lze v souladu s vývojem jejich školních dovedností rozšířit obsah </a:t>
            </a:r>
            <a:r>
              <a:rPr lang="cs-CZ" dirty="0" err="1" smtClean="0">
                <a:solidFill>
                  <a:schemeClr val="tx1"/>
                </a:solidFill>
              </a:rPr>
              <a:t>vzděl</a:t>
            </a:r>
            <a:r>
              <a:rPr lang="cs-CZ" dirty="0" smtClean="0">
                <a:solidFill>
                  <a:schemeClr val="tx1"/>
                </a:solidFill>
              </a:rPr>
              <a:t>. 	  nad rámec stanovený příslušným </a:t>
            </a:r>
            <a:r>
              <a:rPr lang="cs-CZ" dirty="0" err="1" smtClean="0">
                <a:solidFill>
                  <a:schemeClr val="tx1"/>
                </a:solidFill>
              </a:rPr>
              <a:t>vzděl.programem</a:t>
            </a:r>
            <a:r>
              <a:rPr lang="cs-CZ" dirty="0" smtClean="0">
                <a:solidFill>
                  <a:schemeClr val="tx1"/>
                </a:solidFill>
              </a:rPr>
              <a:t> nebo umožnit účast na 	  výuce ve vyšším ročníku</a:t>
            </a:r>
          </a:p>
          <a:p>
            <a:pPr marL="45720" indent="0" algn="just">
              <a:buNone/>
            </a:pPr>
            <a:r>
              <a:rPr lang="cs-CZ" dirty="0" smtClean="0">
                <a:solidFill>
                  <a:schemeClr val="tx1"/>
                </a:solidFill>
              </a:rPr>
              <a:t>              - NŽ se mohou současně vzdělávat formou stáží na jiné škole stejného nebo 	   jiného druhu</a:t>
            </a:r>
          </a:p>
          <a:p>
            <a:pPr algn="just"/>
            <a:r>
              <a:rPr lang="cs-CZ" dirty="0" smtClean="0">
                <a:solidFill>
                  <a:schemeClr val="tx1"/>
                </a:solidFill>
              </a:rPr>
              <a:t>§ 28 	- Vzdělávání se může uskutečňovat podle IVP</a:t>
            </a:r>
          </a:p>
          <a:p>
            <a:pPr algn="just"/>
            <a:r>
              <a:rPr lang="cs-CZ" dirty="0" smtClean="0">
                <a:solidFill>
                  <a:schemeClr val="tx1"/>
                </a:solidFill>
              </a:rPr>
              <a:t>§ 30  	- ŘŠ může přeřadit NŽ do vyššího ročníku bez absolvování předchozího roč.</a:t>
            </a:r>
          </a:p>
          <a:p>
            <a:pPr marL="822960" lvl="3" indent="0" algn="just">
              <a:buNone/>
            </a:pPr>
            <a:r>
              <a:rPr lang="cs-CZ" sz="2200" dirty="0" smtClean="0">
                <a:solidFill>
                  <a:schemeClr val="tx1"/>
                </a:solidFill>
              </a:rPr>
              <a:t>     na základě zkoušek vykonaných před komisí</a:t>
            </a:r>
            <a:endParaRPr lang="cs-CZ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20436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MOŽNOST PODPORY NŽ a MNŽ</a:t>
            </a:r>
            <a:endParaRPr lang="cs-CZ" sz="2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43000" y="1187532"/>
            <a:ext cx="9872871" cy="490846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cs-CZ" b="1" dirty="0" smtClean="0">
                <a:solidFill>
                  <a:schemeClr val="tx1"/>
                </a:solidFill>
              </a:rPr>
              <a:t>METODY </a:t>
            </a:r>
            <a:r>
              <a:rPr lang="cs-CZ" b="1" dirty="0">
                <a:solidFill>
                  <a:schemeClr val="tx1"/>
                </a:solidFill>
              </a:rPr>
              <a:t>VÝUKY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cs-CZ" dirty="0" smtClean="0">
                <a:solidFill>
                  <a:schemeClr val="tx1"/>
                </a:solidFill>
              </a:rPr>
              <a:t>kooperativní </a:t>
            </a:r>
            <a:r>
              <a:rPr lang="cs-CZ" dirty="0">
                <a:solidFill>
                  <a:schemeClr val="tx1"/>
                </a:solidFill>
              </a:rPr>
              <a:t>výuka</a:t>
            </a:r>
          </a:p>
          <a:p>
            <a:pPr lvl="0"/>
            <a:r>
              <a:rPr lang="cs-CZ" dirty="0">
                <a:solidFill>
                  <a:schemeClr val="tx1"/>
                </a:solidFill>
              </a:rPr>
              <a:t>projektová výuka</a:t>
            </a:r>
          </a:p>
          <a:p>
            <a:pPr lvl="0"/>
            <a:r>
              <a:rPr lang="cs-CZ" dirty="0">
                <a:solidFill>
                  <a:schemeClr val="tx1"/>
                </a:solidFill>
              </a:rPr>
              <a:t>a dále využívání běžných metod </a:t>
            </a:r>
            <a:r>
              <a:rPr lang="cs-CZ" dirty="0" smtClean="0">
                <a:solidFill>
                  <a:schemeClr val="tx1"/>
                </a:solidFill>
              </a:rPr>
              <a:t>výuky</a:t>
            </a:r>
          </a:p>
          <a:p>
            <a:r>
              <a:rPr lang="cs-CZ" dirty="0">
                <a:solidFill>
                  <a:schemeClr val="tx1"/>
                </a:solidFill>
              </a:rPr>
              <a:t>individuální přístup k </a:t>
            </a:r>
            <a:r>
              <a:rPr lang="cs-CZ" dirty="0" smtClean="0">
                <a:solidFill>
                  <a:schemeClr val="tx1"/>
                </a:solidFill>
              </a:rPr>
              <a:t>žákovi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cs-CZ" dirty="0">
                <a:solidFill>
                  <a:schemeClr val="tx1"/>
                </a:solidFill>
              </a:rPr>
              <a:t>možnost stáží na odborných pracovištích.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cs-CZ" b="1" dirty="0">
                <a:solidFill>
                  <a:schemeClr val="tx1"/>
                </a:solidFill>
              </a:rPr>
              <a:t>ÚPRAVY OBSAHU VZDĚLÁVÁNÍ</a:t>
            </a:r>
            <a:endParaRPr lang="cs-CZ" dirty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Doporučujeme: Akceleraci </a:t>
            </a:r>
            <a:r>
              <a:rPr lang="cs-CZ" dirty="0">
                <a:solidFill>
                  <a:schemeClr val="tx1"/>
                </a:solidFill>
              </a:rPr>
              <a:t>vzdělávání. Obohacování výstupů nad rámec ŠPV dle aktuálních možností žáka. Toto zpracovat v IVP.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87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50421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1045029"/>
            <a:ext cx="9872871" cy="5050971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>
                <a:solidFill>
                  <a:schemeClr val="tx1"/>
                </a:solidFill>
              </a:rPr>
              <a:t>ORGANIZACE VÝUKY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cs-CZ" dirty="0">
                <a:solidFill>
                  <a:schemeClr val="tx1"/>
                </a:solidFill>
              </a:rPr>
              <a:t>akcelerace učiva – urychlení procesu vzdělávání</a:t>
            </a:r>
          </a:p>
          <a:p>
            <a:pPr lvl="0"/>
            <a:r>
              <a:rPr lang="cs-CZ" dirty="0" smtClean="0">
                <a:solidFill>
                  <a:schemeClr val="tx1"/>
                </a:solidFill>
              </a:rPr>
              <a:t>obohacování </a:t>
            </a:r>
            <a:r>
              <a:rPr lang="cs-CZ" dirty="0">
                <a:solidFill>
                  <a:schemeClr val="tx1"/>
                </a:solidFill>
              </a:rPr>
              <a:t>učiva – rozšiřování učiva tak, aby postihovalo mezioborové vztahy a nad rámec vzdělávacího programu dle specifik zájmu žáka</a:t>
            </a:r>
          </a:p>
          <a:p>
            <a:pPr lvl="0"/>
            <a:r>
              <a:rPr lang="cs-CZ" dirty="0">
                <a:solidFill>
                  <a:schemeClr val="tx1"/>
                </a:solidFill>
              </a:rPr>
              <a:t>prohlubování učiva tak, aby obsahovalo další podrobnosti a detaily o probíraném učivu/tématu</a:t>
            </a:r>
          </a:p>
          <a:p>
            <a:pPr lvl="0"/>
            <a:r>
              <a:rPr lang="cs-CZ" dirty="0">
                <a:solidFill>
                  <a:schemeClr val="tx1"/>
                </a:solidFill>
              </a:rPr>
              <a:t>modifikace vyučovacího procesu ve </a:t>
            </a:r>
            <a:r>
              <a:rPr lang="cs-CZ" dirty="0" smtClean="0">
                <a:solidFill>
                  <a:schemeClr val="tx1"/>
                </a:solidFill>
              </a:rPr>
              <a:t>vzdělávání dle potřeb žáka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cs-CZ" dirty="0">
                <a:solidFill>
                  <a:schemeClr val="tx1"/>
                </a:solidFill>
              </a:rPr>
              <a:t>možnost využití metody vrstevnického učení, kdy žák funguje ve třídě jako tutor, v rozsahu maximálně 2 vyučovacích hodin týdně, resp. měsíčně (dle počtu hodin daného předmětu v </a:t>
            </a:r>
            <a:r>
              <a:rPr lang="cs-CZ" dirty="0" smtClean="0">
                <a:solidFill>
                  <a:schemeClr val="tx1"/>
                </a:solidFill>
              </a:rPr>
              <a:t>týdnu)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možnost </a:t>
            </a:r>
            <a:r>
              <a:rPr lang="cs-CZ" dirty="0">
                <a:solidFill>
                  <a:schemeClr val="tx1"/>
                </a:solidFill>
              </a:rPr>
              <a:t>vytvoření skupiny žáků dle úrovně dosažených </a:t>
            </a:r>
            <a:r>
              <a:rPr lang="cs-CZ" dirty="0" smtClean="0">
                <a:solidFill>
                  <a:schemeClr val="tx1"/>
                </a:solidFill>
              </a:rPr>
              <a:t>kompetencí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umožnit </a:t>
            </a:r>
            <a:r>
              <a:rPr lang="cs-CZ" dirty="0">
                <a:solidFill>
                  <a:schemeClr val="tx1"/>
                </a:solidFill>
              </a:rPr>
              <a:t>konzultace s vyučujícím vyššího ročníku ve zvolených oblastech</a:t>
            </a:r>
          </a:p>
          <a:p>
            <a:pPr lvl="0"/>
            <a:endParaRPr lang="cs-CZ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69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flipV="1">
            <a:off x="1143000" y="546265"/>
            <a:ext cx="9875520" cy="63335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5493" y="760021"/>
            <a:ext cx="9872871" cy="5347855"/>
          </a:xfrm>
        </p:spPr>
        <p:txBody>
          <a:bodyPr>
            <a:normAutofit/>
          </a:bodyPr>
          <a:lstStyle/>
          <a:p>
            <a:pPr lvl="0" algn="just"/>
            <a:r>
              <a:rPr lang="cs-CZ" dirty="0" smtClean="0">
                <a:solidFill>
                  <a:schemeClr val="tx1"/>
                </a:solidFill>
              </a:rPr>
              <a:t>další </a:t>
            </a:r>
            <a:r>
              <a:rPr lang="cs-CZ" dirty="0">
                <a:solidFill>
                  <a:schemeClr val="tx1"/>
                </a:solidFill>
              </a:rPr>
              <a:t>rozšiřování výuky dle zjištění úrovně vědomostí v jednotlivých předmětech </a:t>
            </a:r>
          </a:p>
          <a:p>
            <a:pPr lvl="0" algn="just"/>
            <a:r>
              <a:rPr lang="cs-CZ" dirty="0">
                <a:solidFill>
                  <a:schemeClr val="tx1"/>
                </a:solidFill>
              </a:rPr>
              <a:t>účast na </a:t>
            </a:r>
            <a:r>
              <a:rPr lang="cs-CZ" dirty="0" smtClean="0">
                <a:solidFill>
                  <a:schemeClr val="tx1"/>
                </a:solidFill>
              </a:rPr>
              <a:t>výuce daného předmětu ve </a:t>
            </a:r>
            <a:r>
              <a:rPr lang="cs-CZ" dirty="0">
                <a:solidFill>
                  <a:schemeClr val="tx1"/>
                </a:solidFill>
              </a:rPr>
              <a:t>vyšším ročníku dle zájmu žáka</a:t>
            </a:r>
          </a:p>
          <a:p>
            <a:pPr lvl="0" algn="just"/>
            <a:r>
              <a:rPr lang="cs-CZ" dirty="0">
                <a:solidFill>
                  <a:schemeClr val="tx1"/>
                </a:solidFill>
              </a:rPr>
              <a:t>účast na soutěžích a olympiádách </a:t>
            </a:r>
            <a:r>
              <a:rPr lang="cs-CZ" dirty="0" smtClean="0">
                <a:solidFill>
                  <a:schemeClr val="tx1"/>
                </a:solidFill>
              </a:rPr>
              <a:t>pořádaných i </a:t>
            </a:r>
            <a:r>
              <a:rPr lang="cs-CZ" dirty="0">
                <a:solidFill>
                  <a:schemeClr val="tx1"/>
                </a:solidFill>
              </a:rPr>
              <a:t>pro vyšší ročníky (dle schopností a zájmu žáka)</a:t>
            </a:r>
          </a:p>
          <a:p>
            <a:pPr lvl="0" algn="just"/>
            <a:r>
              <a:rPr lang="cs-CZ" dirty="0" smtClean="0">
                <a:solidFill>
                  <a:schemeClr val="tx1"/>
                </a:solidFill>
              </a:rPr>
              <a:t>možnost </a:t>
            </a:r>
            <a:r>
              <a:rPr lang="cs-CZ" dirty="0">
                <a:solidFill>
                  <a:schemeClr val="tx1"/>
                </a:solidFill>
              </a:rPr>
              <a:t>využití spolupráce v projektu </a:t>
            </a:r>
            <a:r>
              <a:rPr lang="cs-CZ" dirty="0" err="1">
                <a:solidFill>
                  <a:schemeClr val="tx1"/>
                </a:solidFill>
              </a:rPr>
              <a:t>Talnet</a:t>
            </a:r>
            <a:r>
              <a:rPr lang="cs-CZ" dirty="0">
                <a:solidFill>
                  <a:schemeClr val="tx1"/>
                </a:solidFill>
              </a:rPr>
              <a:t> – „online k přírodním vědám</a:t>
            </a:r>
            <a:r>
              <a:rPr lang="cs-CZ" dirty="0" smtClean="0">
                <a:solidFill>
                  <a:schemeClr val="tx1"/>
                </a:solidFill>
              </a:rPr>
              <a:t>“ – </a:t>
            </a:r>
            <a:r>
              <a:rPr lang="cs-CZ" dirty="0">
                <a:solidFill>
                  <a:schemeClr val="tx1"/>
                </a:solidFill>
              </a:rPr>
              <a:t>zpracovávání projektu např. v hodinách M, kde probírané učivo </a:t>
            </a:r>
            <a:r>
              <a:rPr lang="cs-CZ" dirty="0" smtClean="0">
                <a:solidFill>
                  <a:schemeClr val="tx1"/>
                </a:solidFill>
              </a:rPr>
              <a:t>žák již </a:t>
            </a:r>
            <a:r>
              <a:rPr lang="cs-CZ" dirty="0">
                <a:solidFill>
                  <a:schemeClr val="tx1"/>
                </a:solidFill>
              </a:rPr>
              <a:t>ovládá</a:t>
            </a:r>
          </a:p>
          <a:p>
            <a:pPr lvl="0" algn="just"/>
            <a:r>
              <a:rPr lang="cs-CZ" dirty="0">
                <a:solidFill>
                  <a:schemeClr val="tx1"/>
                </a:solidFill>
              </a:rPr>
              <a:t>pokud bude možné, doporučujeme umožnění stáží a praxí na vědeckých pracovištích (dle zájmu žáka)</a:t>
            </a:r>
          </a:p>
          <a:p>
            <a:pPr lvl="0" algn="just"/>
            <a:r>
              <a:rPr lang="cs-CZ" dirty="0">
                <a:solidFill>
                  <a:schemeClr val="tx1"/>
                </a:solidFill>
              </a:rPr>
              <a:t>dle možností zapojení externích mentorů z odborných vědeckých pracovišť do vzdělávání </a:t>
            </a:r>
            <a:r>
              <a:rPr lang="cs-CZ" dirty="0" smtClean="0">
                <a:solidFill>
                  <a:schemeClr val="tx1"/>
                </a:solidFill>
              </a:rPr>
              <a:t>žáka</a:t>
            </a:r>
          </a:p>
          <a:p>
            <a:pPr lvl="0" algn="just"/>
            <a:r>
              <a:rPr lang="cs-CZ" dirty="0" smtClean="0">
                <a:solidFill>
                  <a:schemeClr val="tx1"/>
                </a:solidFill>
              </a:rPr>
              <a:t>vedení </a:t>
            </a:r>
            <a:r>
              <a:rPr lang="cs-CZ" dirty="0">
                <a:solidFill>
                  <a:schemeClr val="tx1"/>
                </a:solidFill>
              </a:rPr>
              <a:t>portfolia žáka – záznamy o průběhu výuky, dosažených výsledcích</a:t>
            </a:r>
          </a:p>
          <a:p>
            <a:pPr lvl="0" algn="just"/>
            <a:r>
              <a:rPr lang="cs-CZ" dirty="0">
                <a:solidFill>
                  <a:schemeClr val="tx1"/>
                </a:solidFill>
              </a:rPr>
              <a:t>využívat spolupráci s rodinou, stanovit pravidelné konzultační hodiny s rodiči (alespoň 1x měsíčně)</a:t>
            </a:r>
          </a:p>
          <a:p>
            <a:pPr lvl="0" algn="just"/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96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áklad">
  <a:themeElements>
    <a:clrScheme name="Základ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Zákla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Základ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TM03457444[[fn=Základna]]</Template>
  <TotalTime>876</TotalTime>
  <Words>434</Words>
  <Application>Microsoft Office PowerPoint</Application>
  <PresentationFormat>Širokoúhlá obrazovka</PresentationFormat>
  <Paragraphs>121</Paragraphs>
  <Slides>13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Calibri</vt:lpstr>
      <vt:lpstr>Corbel</vt:lpstr>
      <vt:lpstr>Times New Roman</vt:lpstr>
      <vt:lpstr>Základ</vt:lpstr>
      <vt:lpstr>NADANÍ A MIMOŘÁDNĚ NADANÍ ŽÁCI </vt:lpstr>
      <vt:lpstr>STATISTIKA NADANÝCH ŽÁKŮ</vt:lpstr>
      <vt:lpstr>Prezentace aplikace PowerPoint</vt:lpstr>
      <vt:lpstr>JAK PROBÍHÁ INDENTIFIKACE  NŽ</vt:lpstr>
      <vt:lpstr>PRŮBĚH VYŠETŘENÍ V PPP</vt:lpstr>
      <vt:lpstr>VZDĚLÁVÁNÍ NŽ dle Vyhlášky č. 27 o vzdělávání žáků se speciálními vzdělávacími potřebami a žáků nadaných</vt:lpstr>
      <vt:lpstr>MOŽNOST PODPORY NŽ a MNŽ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NADANÍ A MIMOŘÁDNĚ NADANÍ ŽÁCI </dc:title>
  <dc:creator>pc</dc:creator>
  <cp:lastModifiedBy>pc</cp:lastModifiedBy>
  <cp:revision>28</cp:revision>
  <cp:lastPrinted>2019-06-03T06:58:07Z</cp:lastPrinted>
  <dcterms:created xsi:type="dcterms:W3CDTF">2019-05-20T08:35:16Z</dcterms:created>
  <dcterms:modified xsi:type="dcterms:W3CDTF">2019-06-04T06:12:14Z</dcterms:modified>
</cp:coreProperties>
</file>